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y="5143500" cx="9144000"/>
  <p:notesSz cx="6858000" cy="9144000"/>
  <p:embeddedFontLst>
    <p:embeddedFont>
      <p:font typeface="Roboto"/>
      <p:regular r:id="rId49"/>
      <p:bold r:id="rId50"/>
      <p:italic r:id="rId51"/>
      <p:boldItalic r:id="rId52"/>
    </p:embeddedFont>
    <p:embeddedFont>
      <p:font typeface="Abril Fatface"/>
      <p:regular r:id="rId53"/>
    </p:embeddedFont>
    <p:embeddedFont>
      <p:font typeface="Indie Flower"/>
      <p:regular r:id="rId54"/>
    </p:embeddedFont>
    <p:embeddedFont>
      <p:font typeface="Dancing Script"/>
      <p:regular r:id="rId55"/>
      <p:bold r:id="rId56"/>
    </p:embeddedFont>
    <p:embeddedFont>
      <p:font typeface="Shadows Into Light"/>
      <p:regular r:id="rId57"/>
    </p:embeddedFont>
    <p:embeddedFont>
      <p:font typeface="Alegreya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1" Type="http://schemas.openxmlformats.org/officeDocument/2006/relationships/font" Target="fonts/Alegreya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Alegreya-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-italic.fntdata"/><Relationship Id="rId50" Type="http://schemas.openxmlformats.org/officeDocument/2006/relationships/font" Target="fonts/Roboto-bold.fntdata"/><Relationship Id="rId53" Type="http://schemas.openxmlformats.org/officeDocument/2006/relationships/font" Target="fonts/AbrilFatface-regular.fntdata"/><Relationship Id="rId52" Type="http://schemas.openxmlformats.org/officeDocument/2006/relationships/font" Target="fonts/Roboto-boldItalic.fntdata"/><Relationship Id="rId11" Type="http://schemas.openxmlformats.org/officeDocument/2006/relationships/slide" Target="slides/slide6.xml"/><Relationship Id="rId55" Type="http://schemas.openxmlformats.org/officeDocument/2006/relationships/font" Target="fonts/DancingScript-regular.fntdata"/><Relationship Id="rId10" Type="http://schemas.openxmlformats.org/officeDocument/2006/relationships/slide" Target="slides/slide5.xml"/><Relationship Id="rId54" Type="http://schemas.openxmlformats.org/officeDocument/2006/relationships/font" Target="fonts/IndieFlower-regular.fntdata"/><Relationship Id="rId13" Type="http://schemas.openxmlformats.org/officeDocument/2006/relationships/slide" Target="slides/slide8.xml"/><Relationship Id="rId57" Type="http://schemas.openxmlformats.org/officeDocument/2006/relationships/font" Target="fonts/ShadowsIntoLight-regular.fntdata"/><Relationship Id="rId12" Type="http://schemas.openxmlformats.org/officeDocument/2006/relationships/slide" Target="slides/slide7.xml"/><Relationship Id="rId56" Type="http://schemas.openxmlformats.org/officeDocument/2006/relationships/font" Target="fonts/DancingScript-bold.fntdata"/><Relationship Id="rId15" Type="http://schemas.openxmlformats.org/officeDocument/2006/relationships/slide" Target="slides/slide10.xml"/><Relationship Id="rId59" Type="http://schemas.openxmlformats.org/officeDocument/2006/relationships/font" Target="fonts/Alegreya-bold.fntdata"/><Relationship Id="rId14" Type="http://schemas.openxmlformats.org/officeDocument/2006/relationships/slide" Target="slides/slide9.xml"/><Relationship Id="rId58" Type="http://schemas.openxmlformats.org/officeDocument/2006/relationships/font" Target="fonts/Alegreya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Shape 2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Shape 3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Shape 3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Shape 3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Shape 3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Shape 3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Shape 3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Shape 3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Shape 4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Shape 4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Shape 4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Shape 4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Shape 4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Shape 55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6" name="Shape 56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" name="Shape 61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bg>
      <p:bgPr>
        <a:solidFill>
          <a:schemeClr val="dk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Shape 65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66" name="Shape 66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" name="Shape 71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Shape 7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75" name="Shape 75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" name="Shape 8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2" name="Shape 8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6" name="Shape 86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7" name="Shape 8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0" name="Shape 9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4" name="Shape 9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bg>
      <p:bgPr>
        <a:solidFill>
          <a:schemeClr val="accent4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Shape 96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97" name="Shape 97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" name="Shape 102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" name="Shape 10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6" name="Shape 106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7" name="Shape 107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8" name="Shape 108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9" name="Shape 10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3" name="Shape 11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bg>
      <p:bgPr>
        <a:solidFill>
          <a:schemeClr val="dk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Shape 115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6" name="Shape 116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1" name="Shape 121"/>
          <p:cNvSpPr txBox="1"/>
          <p:nvPr>
            <p:ph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geometric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Relationship Id="rId4" Type="http://schemas.openxmlformats.org/officeDocument/2006/relationships/image" Target="../media/image10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45.png"/><Relationship Id="rId5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gif"/><Relationship Id="rId4" Type="http://schemas.openxmlformats.org/officeDocument/2006/relationships/image" Target="../media/image2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gif"/><Relationship Id="rId4" Type="http://schemas.openxmlformats.org/officeDocument/2006/relationships/image" Target="../media/image3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Relationship Id="rId4" Type="http://schemas.openxmlformats.org/officeDocument/2006/relationships/image" Target="../media/image3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gif"/><Relationship Id="rId4" Type="http://schemas.openxmlformats.org/officeDocument/2006/relationships/image" Target="../media/image4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Relationship Id="rId4" Type="http://schemas.openxmlformats.org/officeDocument/2006/relationships/image" Target="../media/image4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gif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4.jpg"/><Relationship Id="rId6" Type="http://schemas.openxmlformats.org/officeDocument/2006/relationships/image" Target="../media/image3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gif"/><Relationship Id="rId4" Type="http://schemas.openxmlformats.org/officeDocument/2006/relationships/image" Target="../media/image3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png"/><Relationship Id="rId4" Type="http://schemas.openxmlformats.org/officeDocument/2006/relationships/image" Target="../media/image3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gif"/><Relationship Id="rId4" Type="http://schemas.openxmlformats.org/officeDocument/2006/relationships/image" Target="../media/image2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4.png"/><Relationship Id="rId4" Type="http://schemas.openxmlformats.org/officeDocument/2006/relationships/image" Target="../media/image2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gif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2.jpg"/><Relationship Id="rId4" Type="http://schemas.openxmlformats.org/officeDocument/2006/relationships/image" Target="../media/image31.gif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ala.org/alsc/awardsgrants/bookmedia/belpremedal" TargetMode="External"/><Relationship Id="rId4" Type="http://schemas.openxmlformats.org/officeDocument/2006/relationships/image" Target="../media/image8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3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3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9.gif"/><Relationship Id="rId4" Type="http://schemas.openxmlformats.org/officeDocument/2006/relationships/image" Target="../media/image3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s://www.youtube.com/watch?v=375vw6lS4-Y" TargetMode="External"/><Relationship Id="rId4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38.jpg"/><Relationship Id="rId5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gif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4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D2E9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ctrTitle"/>
          </p:nvPr>
        </p:nvSpPr>
        <p:spPr>
          <a:xfrm>
            <a:off x="2762402" y="744575"/>
            <a:ext cx="60699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FF"/>
                </a:solidFill>
                <a:latin typeface="Indie Flower"/>
                <a:ea typeface="Indie Flower"/>
                <a:cs typeface="Indie Flower"/>
                <a:sym typeface="Indie Flower"/>
              </a:rPr>
              <a:t>Perez y Martina</a:t>
            </a:r>
            <a:endParaRPr sz="6000">
              <a:solidFill>
                <a:srgbClr val="FF00FF"/>
              </a:solidFill>
              <a:latin typeface="Indie Flower"/>
              <a:ea typeface="Indie Flower"/>
              <a:cs typeface="Indie Flower"/>
              <a:sym typeface="Indie Flower"/>
            </a:endParaRPr>
          </a:p>
        </p:txBody>
      </p:sp>
      <p:sp>
        <p:nvSpPr>
          <p:cNvPr id="131" name="Shape 131"/>
          <p:cNvSpPr txBox="1"/>
          <p:nvPr>
            <p:ph idx="1" type="subTitle"/>
          </p:nvPr>
        </p:nvSpPr>
        <p:spPr>
          <a:xfrm>
            <a:off x="2817825" y="2996025"/>
            <a:ext cx="6014400" cy="63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200">
                <a:solidFill>
                  <a:schemeClr val="dk1"/>
                </a:solidFill>
              </a:rPr>
              <a:t>La autora es </a:t>
            </a:r>
            <a:r>
              <a:rPr lang="en" sz="5200">
                <a:solidFill>
                  <a:srgbClr val="9900FF"/>
                </a:solidFill>
              </a:rPr>
              <a:t>Pura Belprè</a:t>
            </a:r>
            <a:endParaRPr sz="5200">
              <a:solidFill>
                <a:srgbClr val="9900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850" y="924425"/>
            <a:ext cx="2996550" cy="346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type="title"/>
          </p:nvPr>
        </p:nvSpPr>
        <p:spPr>
          <a:xfrm>
            <a:off x="311700" y="434425"/>
            <a:ext cx="3714600" cy="4274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Martina tiene los ojos grandes y café. 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3725" y="1299363"/>
            <a:ext cx="3899849" cy="254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>
            <p:ph type="title"/>
          </p:nvPr>
        </p:nvSpPr>
        <p:spPr>
          <a:xfrm>
            <a:off x="311700" y="434425"/>
            <a:ext cx="3714600" cy="4274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Con esos ojos grandes y café, Martina encuentra una moneda de oro</a:t>
            </a: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. 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04304">
            <a:off x="3920325" y="2161800"/>
            <a:ext cx="3075350" cy="22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Shape 2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02279">
            <a:off x="5560244" y="693931"/>
            <a:ext cx="3039312" cy="2324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type="title"/>
          </p:nvPr>
        </p:nvSpPr>
        <p:spPr>
          <a:xfrm>
            <a:off x="311700" y="434425"/>
            <a:ext cx="3714600" cy="4274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Martina piensa lo que va comprar en la tienda</a:t>
            </a: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. 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2350" y="749550"/>
            <a:ext cx="4318175" cy="379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90438">
            <a:off x="3669090" y="1253565"/>
            <a:ext cx="2297819" cy="327217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/>
          <p:nvPr/>
        </p:nvSpPr>
        <p:spPr>
          <a:xfrm rot="1494236">
            <a:off x="5266025" y="1194578"/>
            <a:ext cx="2013307" cy="1411999"/>
          </a:xfrm>
          <a:prstGeom prst="cloudCallout">
            <a:avLst>
              <a:gd fmla="val -27370" name="adj1"/>
              <a:gd fmla="val 75501" name="adj2"/>
            </a:avLst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Dancing Script"/>
                <a:ea typeface="Dancing Script"/>
                <a:cs typeface="Dancing Script"/>
                <a:sym typeface="Dancing Script"/>
              </a:rPr>
              <a:t>?</a:t>
            </a:r>
            <a:endParaRPr b="1" sz="6000"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type="title"/>
          </p:nvPr>
        </p:nvSpPr>
        <p:spPr>
          <a:xfrm>
            <a:off x="0" y="434400"/>
            <a:ext cx="3040800" cy="4274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¿Un vestido?</a:t>
            </a: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25" name="Shape 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90438">
            <a:off x="2376440" y="1084452"/>
            <a:ext cx="2297819" cy="327217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Shape 226"/>
          <p:cNvSpPr/>
          <p:nvPr/>
        </p:nvSpPr>
        <p:spPr>
          <a:xfrm rot="1494236">
            <a:off x="3973375" y="1025465"/>
            <a:ext cx="2013307" cy="1411999"/>
          </a:xfrm>
          <a:prstGeom prst="cloudCallout">
            <a:avLst>
              <a:gd fmla="val -27370" name="adj1"/>
              <a:gd fmla="val 75501" name="adj2"/>
            </a:avLst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Dancing Script"/>
                <a:ea typeface="Dancing Script"/>
                <a:cs typeface="Dancing Script"/>
                <a:sym typeface="Dancing Script"/>
              </a:rPr>
              <a:t>?</a:t>
            </a:r>
            <a:endParaRPr b="1" sz="6000"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pic>
        <p:nvPicPr>
          <p:cNvPr id="227" name="Shape 2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87888">
            <a:off x="5139999" y="884000"/>
            <a:ext cx="3401900" cy="367304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Shape 228"/>
          <p:cNvSpPr/>
          <p:nvPr/>
        </p:nvSpPr>
        <p:spPr>
          <a:xfrm>
            <a:off x="5373500" y="820775"/>
            <a:ext cx="2934900" cy="3655500"/>
          </a:xfrm>
          <a:prstGeom prst="noSmoking">
            <a:avLst>
              <a:gd fmla="val 8299" name="adj"/>
            </a:avLst>
          </a:prstGeom>
          <a:solidFill>
            <a:srgbClr val="FF0000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Shape 229"/>
          <p:cNvSpPr/>
          <p:nvPr/>
        </p:nvSpPr>
        <p:spPr>
          <a:xfrm>
            <a:off x="238388" y="100263"/>
            <a:ext cx="8667216" cy="5096520"/>
          </a:xfrm>
          <a:prstGeom prst="irregularSeal1">
            <a:avLst/>
          </a:prstGeom>
          <a:solidFill>
            <a:srgbClr val="FF0000"/>
          </a:solidFill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latin typeface="Abril Fatface"/>
                <a:ea typeface="Abril Fatface"/>
                <a:cs typeface="Abril Fatface"/>
                <a:sym typeface="Abril Fatface"/>
              </a:rPr>
              <a:t>¡no!</a:t>
            </a:r>
            <a:endParaRPr sz="9600">
              <a:latin typeface="Abril Fatface"/>
              <a:ea typeface="Abril Fatface"/>
              <a:cs typeface="Abril Fatface"/>
              <a:sym typeface="Abril Fatfac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hape 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4938188">
            <a:off x="5793867" y="1582814"/>
            <a:ext cx="3309715" cy="2275424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Shape 235"/>
          <p:cNvSpPr txBox="1"/>
          <p:nvPr>
            <p:ph type="title"/>
          </p:nvPr>
        </p:nvSpPr>
        <p:spPr>
          <a:xfrm>
            <a:off x="0" y="434400"/>
            <a:ext cx="3040800" cy="4274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¿chocolate? 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36" name="Shape 2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90438">
            <a:off x="2376440" y="1084452"/>
            <a:ext cx="2297819" cy="327217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/>
          <p:nvPr/>
        </p:nvSpPr>
        <p:spPr>
          <a:xfrm rot="1494236">
            <a:off x="3973375" y="1025465"/>
            <a:ext cx="2013307" cy="1411999"/>
          </a:xfrm>
          <a:prstGeom prst="cloudCallout">
            <a:avLst>
              <a:gd fmla="val -27370" name="adj1"/>
              <a:gd fmla="val 75501" name="adj2"/>
            </a:avLst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Dancing Script"/>
                <a:ea typeface="Dancing Script"/>
                <a:cs typeface="Dancing Script"/>
                <a:sym typeface="Dancing Script"/>
              </a:rPr>
              <a:t>?</a:t>
            </a:r>
            <a:endParaRPr b="1" sz="6000"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238" name="Shape 238"/>
          <p:cNvSpPr/>
          <p:nvPr/>
        </p:nvSpPr>
        <p:spPr>
          <a:xfrm>
            <a:off x="5981275" y="892775"/>
            <a:ext cx="2934900" cy="3655500"/>
          </a:xfrm>
          <a:prstGeom prst="noSmoking">
            <a:avLst>
              <a:gd fmla="val 8299" name="adj"/>
            </a:avLst>
          </a:prstGeom>
          <a:solidFill>
            <a:srgbClr val="FF0000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Shape 239"/>
          <p:cNvSpPr/>
          <p:nvPr/>
        </p:nvSpPr>
        <p:spPr>
          <a:xfrm>
            <a:off x="238388" y="100263"/>
            <a:ext cx="8667216" cy="5096520"/>
          </a:xfrm>
          <a:prstGeom prst="irregularSeal1">
            <a:avLst/>
          </a:prstGeom>
          <a:solidFill>
            <a:srgbClr val="FF0000"/>
          </a:solidFill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latin typeface="Abril Fatface"/>
                <a:ea typeface="Abril Fatface"/>
                <a:cs typeface="Abril Fatface"/>
                <a:sym typeface="Abril Fatface"/>
              </a:rPr>
              <a:t>¡no!</a:t>
            </a:r>
            <a:endParaRPr sz="9600">
              <a:latin typeface="Abril Fatface"/>
              <a:ea typeface="Abril Fatface"/>
              <a:cs typeface="Abril Fatface"/>
              <a:sym typeface="Abril Fatfac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type="title"/>
          </p:nvPr>
        </p:nvSpPr>
        <p:spPr>
          <a:xfrm>
            <a:off x="0" y="434400"/>
            <a:ext cx="3040800" cy="4274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¿una caja de polvo? 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90438">
            <a:off x="2376440" y="1084452"/>
            <a:ext cx="2297819" cy="327217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/>
          <p:nvPr/>
        </p:nvSpPr>
        <p:spPr>
          <a:xfrm rot="1494236">
            <a:off x="3973375" y="1025465"/>
            <a:ext cx="2013307" cy="1411999"/>
          </a:xfrm>
          <a:prstGeom prst="cloudCallout">
            <a:avLst>
              <a:gd fmla="val -27370" name="adj1"/>
              <a:gd fmla="val 75501" name="adj2"/>
            </a:avLst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Dancing Script"/>
                <a:ea typeface="Dancing Script"/>
                <a:cs typeface="Dancing Script"/>
                <a:sym typeface="Dancing Script"/>
              </a:rPr>
              <a:t>?</a:t>
            </a:r>
            <a:endParaRPr b="1" sz="6000"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pic>
        <p:nvPicPr>
          <p:cNvPr id="247" name="Shape 2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0275" y="1432750"/>
            <a:ext cx="2648825" cy="26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0275" y="1842175"/>
            <a:ext cx="2185000" cy="175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/>
          <p:nvPr/>
        </p:nvSpPr>
        <p:spPr>
          <a:xfrm>
            <a:off x="238388" y="100263"/>
            <a:ext cx="8667216" cy="5096520"/>
          </a:xfrm>
          <a:prstGeom prst="irregularSeal1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latin typeface="Abril Fatface"/>
                <a:ea typeface="Abril Fatface"/>
                <a:cs typeface="Abril Fatface"/>
                <a:sym typeface="Abril Fatface"/>
              </a:rPr>
              <a:t>¡si!</a:t>
            </a:r>
            <a:endParaRPr sz="9600">
              <a:latin typeface="Abril Fatface"/>
              <a:ea typeface="Abril Fatface"/>
              <a:cs typeface="Abril Fatface"/>
              <a:sym typeface="Abril Fatfac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title"/>
          </p:nvPr>
        </p:nvSpPr>
        <p:spPr>
          <a:xfrm>
            <a:off x="311700" y="307275"/>
            <a:ext cx="3206100" cy="4528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Martina se pone un vestido y se arregla.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55" name="Shape 255"/>
          <p:cNvPicPr preferRelativeResize="0"/>
          <p:nvPr/>
        </p:nvPicPr>
        <p:blipFill rotWithShape="1">
          <a:blip r:embed="rId3">
            <a:alphaModFix/>
          </a:blip>
          <a:srcRect b="16757" l="18603" r="11981" t="7896"/>
          <a:stretch/>
        </p:blipFill>
        <p:spPr>
          <a:xfrm>
            <a:off x="3899175" y="582775"/>
            <a:ext cx="4831575" cy="351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>
            <p:ph type="title"/>
          </p:nvPr>
        </p:nvSpPr>
        <p:spPr>
          <a:xfrm>
            <a:off x="311700" y="307275"/>
            <a:ext cx="3206100" cy="4528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Martina </a:t>
            </a: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está</a:t>
            </a: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 muy bonita.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61" name="Shape 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6750" y="449650"/>
            <a:ext cx="4762500" cy="424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type="title"/>
          </p:nvPr>
        </p:nvSpPr>
        <p:spPr>
          <a:xfrm>
            <a:off x="311700" y="307275"/>
            <a:ext cx="3206100" cy="4528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Toca un Gato a la puerta de Martina</a:t>
            </a: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.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4425" y="465925"/>
            <a:ext cx="999450" cy="17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369121" y="1164375"/>
            <a:ext cx="2438800" cy="490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type="title"/>
          </p:nvPr>
        </p:nvSpPr>
        <p:spPr>
          <a:xfrm>
            <a:off x="311700" y="307275"/>
            <a:ext cx="3206100" cy="4528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El Gato le pregunta a Martina: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¿Te casas conmigo?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74" name="Shape 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1812">
            <a:off x="3406575" y="1515151"/>
            <a:ext cx="2330852" cy="233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Shape 275"/>
          <p:cNvPicPr preferRelativeResize="0"/>
          <p:nvPr/>
        </p:nvPicPr>
        <p:blipFill rotWithShape="1">
          <a:blip r:embed="rId4">
            <a:alphaModFix/>
          </a:blip>
          <a:srcRect b="45775" l="0" r="0" t="0"/>
          <a:stretch/>
        </p:blipFill>
        <p:spPr>
          <a:xfrm rot="-5400000">
            <a:off x="5870461" y="1712337"/>
            <a:ext cx="2438800" cy="265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FF0000"/>
                </a:solidFill>
                <a:latin typeface="Alegreya"/>
                <a:ea typeface="Alegreya"/>
                <a:cs typeface="Alegreya"/>
                <a:sym typeface="Alegreya"/>
              </a:rPr>
              <a:t>Pura Belprè</a:t>
            </a:r>
            <a:endParaRPr b="1" sz="2800">
              <a:solidFill>
                <a:srgbClr val="FF0000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Shape 13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175" y="780654"/>
            <a:ext cx="2968625" cy="3723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erto rico.jpg" id="140" name="Shape 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9750" y="2169525"/>
            <a:ext cx="4564250" cy="28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>
            <p:ph type="title"/>
          </p:nvPr>
        </p:nvSpPr>
        <p:spPr>
          <a:xfrm>
            <a:off x="311700" y="307275"/>
            <a:ext cx="3206100" cy="4528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Martina dice: cántame una canción 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81" name="Shape 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0200" y="152400"/>
            <a:ext cx="5321401" cy="2912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/>
          <p:nvPr>
            <p:ph type="title"/>
          </p:nvPr>
        </p:nvSpPr>
        <p:spPr>
          <a:xfrm>
            <a:off x="311700" y="307275"/>
            <a:ext cx="3608700" cy="4528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Martina responde…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No, gracias.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87" name="Shape 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1000" y="461113"/>
            <a:ext cx="4572000" cy="422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/>
          <p:nvPr>
            <p:ph type="title"/>
          </p:nvPr>
        </p:nvSpPr>
        <p:spPr>
          <a:xfrm>
            <a:off x="311700" y="307275"/>
            <a:ext cx="3206100" cy="4528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Toca un Gallo a la puerta de Martina.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93" name="Shape 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725" y="139100"/>
            <a:ext cx="855650" cy="14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106125" y="739675"/>
            <a:ext cx="2815625" cy="490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>
            <p:ph type="title"/>
          </p:nvPr>
        </p:nvSpPr>
        <p:spPr>
          <a:xfrm>
            <a:off x="311700" y="307275"/>
            <a:ext cx="3206100" cy="4528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El Gallo le pregunta a Martina: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¿Te casas conmigo?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00" name="Shape 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1812">
            <a:off x="3406575" y="-237449"/>
            <a:ext cx="2330852" cy="233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Shape 3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106125" y="1044475"/>
            <a:ext cx="2815625" cy="490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>
            <p:ph type="title"/>
          </p:nvPr>
        </p:nvSpPr>
        <p:spPr>
          <a:xfrm>
            <a:off x="311700" y="307275"/>
            <a:ext cx="3206100" cy="4528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Martina dice: cántame una canción 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0200" y="152400"/>
            <a:ext cx="5321401" cy="2912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type="title"/>
          </p:nvPr>
        </p:nvSpPr>
        <p:spPr>
          <a:xfrm>
            <a:off x="311700" y="307275"/>
            <a:ext cx="3608700" cy="4528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Martina responde…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No, gracias.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13" name="Shape 3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1000" y="461113"/>
            <a:ext cx="4572000" cy="422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>
            <p:ph type="title"/>
          </p:nvPr>
        </p:nvSpPr>
        <p:spPr>
          <a:xfrm>
            <a:off x="120925" y="307350"/>
            <a:ext cx="3206100" cy="4528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Toca un Pato a la puerta de Martina.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19" name="Shape 3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9950" y="0"/>
            <a:ext cx="970200" cy="165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0450" y="1815825"/>
            <a:ext cx="5810600" cy="332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/>
          <p:nvPr>
            <p:ph type="title"/>
          </p:nvPr>
        </p:nvSpPr>
        <p:spPr>
          <a:xfrm>
            <a:off x="311700" y="307275"/>
            <a:ext cx="3206100" cy="4528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El Pato le pregunta a Martina: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¿Te casas conmigo?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26" name="Shape 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1812">
            <a:off x="3406575" y="-8849"/>
            <a:ext cx="2330852" cy="233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0450" y="1815825"/>
            <a:ext cx="5810600" cy="332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>
            <p:ph type="title"/>
          </p:nvPr>
        </p:nvSpPr>
        <p:spPr>
          <a:xfrm>
            <a:off x="311700" y="307275"/>
            <a:ext cx="3206100" cy="4528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Martina dice: cántame una canción 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33" name="Shape 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0200" y="152400"/>
            <a:ext cx="5321401" cy="2912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>
            <p:ph type="title"/>
          </p:nvPr>
        </p:nvSpPr>
        <p:spPr>
          <a:xfrm>
            <a:off x="311700" y="307275"/>
            <a:ext cx="3608700" cy="4528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Martina responde…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No, gracias.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39" name="Shape 3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1000" y="461113"/>
            <a:ext cx="4572000" cy="422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ctrTitle"/>
          </p:nvPr>
        </p:nvSpPr>
        <p:spPr>
          <a:xfrm>
            <a:off x="311700" y="295000"/>
            <a:ext cx="8520600" cy="250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0000"/>
                </a:solidFill>
                <a:latin typeface="Alegreya"/>
                <a:ea typeface="Alegreya"/>
                <a:cs typeface="Alegreya"/>
                <a:sym typeface="Alegreya"/>
              </a:rPr>
              <a:t>                                        Pura Belprè</a:t>
            </a:r>
            <a:endParaRPr b="1" sz="2800">
              <a:solidFill>
                <a:srgbClr val="FF0000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0000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A)Bibliotecaria</a:t>
            </a:r>
            <a:endParaRPr sz="3000" u="sng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u="sng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En NY</a:t>
            </a:r>
            <a:endParaRPr sz="3000" u="sng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Shape 14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2A3990"/>
                </a:solidFill>
                <a:highlight>
                  <a:srgbClr val="F06292"/>
                </a:highlight>
                <a:latin typeface="Roboto"/>
                <a:ea typeface="Roboto"/>
                <a:cs typeface="Roboto"/>
                <a:sym typeface="Roboto"/>
              </a:rPr>
              <a:t>B)AUTORA de libros</a:t>
            </a:r>
            <a:endParaRPr/>
          </a:p>
        </p:txBody>
      </p:sp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576975" y="999400"/>
            <a:ext cx="1442650" cy="1034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6275" y="1441275"/>
            <a:ext cx="2142950" cy="220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200" y="3626723"/>
            <a:ext cx="1542450" cy="14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89800" y="3531949"/>
            <a:ext cx="1201175" cy="145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/>
          <p:nvPr>
            <p:ph type="title"/>
          </p:nvPr>
        </p:nvSpPr>
        <p:spPr>
          <a:xfrm>
            <a:off x="120925" y="307350"/>
            <a:ext cx="3206100" cy="4528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Toca un Sapo a la puerta de Martina.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45" name="Shape 3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6225" y="790725"/>
            <a:ext cx="1876450" cy="320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2674" y="625700"/>
            <a:ext cx="3863450" cy="389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/>
          <p:nvPr>
            <p:ph type="title"/>
          </p:nvPr>
        </p:nvSpPr>
        <p:spPr>
          <a:xfrm>
            <a:off x="311700" y="307275"/>
            <a:ext cx="3206100" cy="4528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El Sapo le pregunta a Martina: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¿Te casas conmigo?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52" name="Shape 3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1812">
            <a:off x="2806875" y="521976"/>
            <a:ext cx="2330852" cy="233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7524" y="943975"/>
            <a:ext cx="3863450" cy="389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/>
          <p:nvPr>
            <p:ph type="title"/>
          </p:nvPr>
        </p:nvSpPr>
        <p:spPr>
          <a:xfrm>
            <a:off x="311700" y="307275"/>
            <a:ext cx="3206100" cy="4528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Martina dice: cántame una canción 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59" name="Shape 3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0200" y="152400"/>
            <a:ext cx="5321401" cy="2912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/>
          <p:nvPr>
            <p:ph type="title"/>
          </p:nvPr>
        </p:nvSpPr>
        <p:spPr>
          <a:xfrm>
            <a:off x="311700" y="307275"/>
            <a:ext cx="3608700" cy="4528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Martina responde…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No, gracias.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65" name="Shape 3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1000" y="461113"/>
            <a:ext cx="4572000" cy="422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/>
          <p:nvPr>
            <p:ph type="title"/>
          </p:nvPr>
        </p:nvSpPr>
        <p:spPr>
          <a:xfrm>
            <a:off x="120925" y="307350"/>
            <a:ext cx="3206100" cy="4528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Toca un Raton Perez a la puerta de Martina.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71" name="Shape 3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500" y="162825"/>
            <a:ext cx="1062950" cy="181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Shape 372"/>
          <p:cNvPicPr preferRelativeResize="0"/>
          <p:nvPr/>
        </p:nvPicPr>
        <p:blipFill rotWithShape="1">
          <a:blip r:embed="rId4">
            <a:alphaModFix/>
          </a:blip>
          <a:srcRect b="6234" l="0" r="0" t="6566"/>
          <a:stretch/>
        </p:blipFill>
        <p:spPr>
          <a:xfrm rot="-5400000">
            <a:off x="4957462" y="819738"/>
            <a:ext cx="3026700" cy="534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/>
          <p:nvPr>
            <p:ph type="title"/>
          </p:nvPr>
        </p:nvSpPr>
        <p:spPr>
          <a:xfrm>
            <a:off x="311700" y="307275"/>
            <a:ext cx="3206100" cy="4528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El Raton Perez le pregunta a Martina: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¿Te casas conmigo?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78" name="Shape 3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1812">
            <a:off x="3581475" y="16126"/>
            <a:ext cx="2330852" cy="233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Shape 379"/>
          <p:cNvPicPr preferRelativeResize="0"/>
          <p:nvPr/>
        </p:nvPicPr>
        <p:blipFill rotWithShape="1">
          <a:blip r:embed="rId4">
            <a:alphaModFix/>
          </a:blip>
          <a:srcRect b="6234" l="0" r="0" t="6566"/>
          <a:stretch/>
        </p:blipFill>
        <p:spPr>
          <a:xfrm rot="-5400000">
            <a:off x="4957462" y="819738"/>
            <a:ext cx="3026700" cy="534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/>
          <p:nvPr>
            <p:ph type="title"/>
          </p:nvPr>
        </p:nvSpPr>
        <p:spPr>
          <a:xfrm>
            <a:off x="311700" y="307275"/>
            <a:ext cx="3206100" cy="4528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Martina dice: cántame una canción 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85" name="Shape 3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0200" y="152400"/>
            <a:ext cx="5321401" cy="2912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/>
          <p:nvPr>
            <p:ph type="title"/>
          </p:nvPr>
        </p:nvSpPr>
        <p:spPr>
          <a:xfrm>
            <a:off x="311700" y="307275"/>
            <a:ext cx="3608700" cy="4528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Martina responde…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¡</a:t>
            </a: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Claro que si!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91" name="Shape 3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6875" y="749000"/>
            <a:ext cx="2857500" cy="329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Shape 3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057413" y="-586025"/>
            <a:ext cx="3857624" cy="63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Shape 397"/>
          <p:cNvSpPr txBox="1"/>
          <p:nvPr>
            <p:ph type="title"/>
          </p:nvPr>
        </p:nvSpPr>
        <p:spPr>
          <a:xfrm>
            <a:off x="-221700" y="264900"/>
            <a:ext cx="2820000" cy="4613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Hay una gran fiesta para celebrar.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98" name="Shape 398"/>
          <p:cNvSpPr/>
          <p:nvPr/>
        </p:nvSpPr>
        <p:spPr>
          <a:xfrm rot="-712614">
            <a:off x="5721507" y="2731811"/>
            <a:ext cx="1129684" cy="1031603"/>
          </a:xfrm>
          <a:prstGeom prst="heart">
            <a:avLst/>
          </a:prstGeom>
          <a:solidFill>
            <a:srgbClr val="D5A6BD"/>
          </a:solidFill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9" name="Shape 3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1425" y="124925"/>
            <a:ext cx="5054100" cy="461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/>
          <p:nvPr>
            <p:ph type="title"/>
          </p:nvPr>
        </p:nvSpPr>
        <p:spPr>
          <a:xfrm>
            <a:off x="311700" y="-1335300"/>
            <a:ext cx="3820500" cy="4613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Martina cocina una sopa</a:t>
            </a: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.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405" name="Shape 4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086137" y="390762"/>
            <a:ext cx="3550675" cy="595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Pura Belprè awards</a:t>
            </a:r>
            <a:endParaRPr/>
          </a:p>
        </p:txBody>
      </p:sp>
      <p:sp>
        <p:nvSpPr>
          <p:cNvPr id="156" name="Shape 15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This award, established in 1996, goes to "a Latino/Latina writer and illustrator whose work best portrays, affirms, and celebrates the Latino cultural experience in an outstanding work of literature for children and youth.</a:t>
            </a:r>
            <a:endParaRPr b="1">
              <a:latin typeface="Droid Serif"/>
              <a:ea typeface="Droid Serif"/>
              <a:cs typeface="Droid Serif"/>
              <a:sym typeface="Droid Serif"/>
            </a:endParaRPr>
          </a:p>
        </p:txBody>
      </p:sp>
      <p:pic>
        <p:nvPicPr>
          <p:cNvPr id="157" name="Shape 15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650" y="353150"/>
            <a:ext cx="2162700" cy="161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/>
          <p:nvPr>
            <p:ph type="title"/>
          </p:nvPr>
        </p:nvSpPr>
        <p:spPr>
          <a:xfrm>
            <a:off x="-450300" y="264900"/>
            <a:ext cx="3820500" cy="4613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Raton Perez: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¡Qué sopa más deliciosa!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411" name="Shape 4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523000" y="-212725"/>
            <a:ext cx="3167525" cy="579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Shape 4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6550" y="834000"/>
            <a:ext cx="5278900" cy="347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Shape 417"/>
          <p:cNvSpPr txBox="1"/>
          <p:nvPr/>
        </p:nvSpPr>
        <p:spPr>
          <a:xfrm>
            <a:off x="201325" y="286075"/>
            <a:ext cx="3295200" cy="45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Shadows Into Light"/>
                <a:ea typeface="Shadows Into Light"/>
                <a:cs typeface="Shadows Into Light"/>
                <a:sym typeface="Shadows Into Light"/>
              </a:rPr>
              <a:t>¡PUM!</a:t>
            </a:r>
            <a:endParaRPr sz="360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Shadows Into Light"/>
                <a:ea typeface="Shadows Into Light"/>
                <a:cs typeface="Shadows Into Light"/>
                <a:sym typeface="Shadows Into Light"/>
              </a:rPr>
              <a:t>Cai Raton Perez dentro la sopa.</a:t>
            </a:r>
            <a:endParaRPr sz="3600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/>
          <p:nvPr/>
        </p:nvSpPr>
        <p:spPr>
          <a:xfrm>
            <a:off x="201325" y="-552125"/>
            <a:ext cx="3295200" cy="45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Shadows Into Light"/>
                <a:ea typeface="Shadows Into Light"/>
                <a:cs typeface="Shadows Into Light"/>
                <a:sym typeface="Shadows Into Light"/>
              </a:rPr>
              <a:t>Martina está mu</a:t>
            </a:r>
            <a:endParaRPr sz="360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Shadows Into Light"/>
                <a:ea typeface="Shadows Into Light"/>
                <a:cs typeface="Shadows Into Light"/>
                <a:sym typeface="Shadows Into Light"/>
              </a:rPr>
              <a:t>y triste.</a:t>
            </a:r>
            <a:endParaRPr sz="3600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423" name="Shape 4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600" y="2385800"/>
            <a:ext cx="1752950" cy="257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Shape 4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499163" y="-13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FIN!!!----&gt;</a:t>
            </a:r>
            <a:r>
              <a:rPr lang="en" sz="1100">
                <a:solidFill>
                  <a:srgbClr val="FF00FF"/>
                </a:solidFill>
              </a:rPr>
              <a:t>link</a:t>
            </a:r>
            <a:endParaRPr sz="1100">
              <a:solidFill>
                <a:srgbClr val="FF00FF"/>
              </a:solidFill>
            </a:endParaRPr>
          </a:p>
        </p:txBody>
      </p:sp>
      <p:pic>
        <p:nvPicPr>
          <p:cNvPr id="430" name="Shape 43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1500" y="450150"/>
            <a:ext cx="2996550" cy="346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u="sng"/>
              <a:t>Pura Belprè Awards</a:t>
            </a:r>
            <a:endParaRPr i="1" u="sng"/>
          </a:p>
        </p:txBody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4675" y="1383050"/>
            <a:ext cx="2643900" cy="313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291625"/>
            <a:ext cx="2723949" cy="333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9325" y="1229875"/>
            <a:ext cx="2449950" cy="3261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Aplausos   para   </a:t>
            </a:r>
            <a:r>
              <a:rPr lang="en" sz="3600"/>
              <a:t>     </a:t>
            </a:r>
            <a:r>
              <a:rPr lang="en" sz="3600">
                <a:solidFill>
                  <a:srgbClr val="EFEFEF"/>
                </a:solidFill>
                <a:highlight>
                  <a:srgbClr val="9900FF"/>
                </a:highlight>
              </a:rPr>
              <a:t>Pura Belprè</a:t>
            </a:r>
            <a:endParaRPr sz="3600">
              <a:solidFill>
                <a:srgbClr val="EFEFEF"/>
              </a:solidFill>
              <a:highlight>
                <a:srgbClr val="9900FF"/>
              </a:highlight>
            </a:endParaRPr>
          </a:p>
        </p:txBody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.</a:t>
            </a:r>
            <a:endParaRPr/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425" y="1272125"/>
            <a:ext cx="4419775" cy="356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 txBox="1"/>
          <p:nvPr>
            <p:ph idx="1" type="body"/>
          </p:nvPr>
        </p:nvSpPr>
        <p:spPr>
          <a:xfrm>
            <a:off x="464100" y="13822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.</a:t>
            </a:r>
            <a:endParaRPr/>
          </a:p>
        </p:txBody>
      </p:sp>
      <p:pic>
        <p:nvPicPr>
          <p:cNvPr id="175" name="Shape 1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7588" y="973950"/>
            <a:ext cx="2105025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ancing Script"/>
                <a:ea typeface="Dancing Script"/>
                <a:cs typeface="Dancing Script"/>
                <a:sym typeface="Dancing Script"/>
              </a:rPr>
              <a:t>Perez y Martina</a:t>
            </a:r>
            <a:endParaRPr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181" name="Shape 18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ril Fatface"/>
                <a:ea typeface="Abril Fatface"/>
                <a:cs typeface="Abril Fatface"/>
                <a:sym typeface="Abril Fatface"/>
              </a:rPr>
              <a:t>Escrito por Pura Belpre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500063"/>
            <a:ext cx="2909600" cy="414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582951" y="500075"/>
            <a:ext cx="2561049" cy="414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>
            <p:ph type="title"/>
          </p:nvPr>
        </p:nvSpPr>
        <p:spPr>
          <a:xfrm>
            <a:off x="311700" y="375900"/>
            <a:ext cx="4025100" cy="44835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Había una vez…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Una </a:t>
            </a:r>
            <a:r>
              <a:rPr b="1" lang="en" u="sng">
                <a:solidFill>
                  <a:srgbClr val="5B0F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cucaracha</a:t>
            </a: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 que se llama Martina.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Martina es de España.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263299" y="545963"/>
            <a:ext cx="2909600" cy="414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22654">
            <a:off x="6964591" y="2420878"/>
            <a:ext cx="1738817" cy="1247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336898">
            <a:off x="4199969" y="695792"/>
            <a:ext cx="4038160" cy="306656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/>
        </p:nvSpPr>
        <p:spPr>
          <a:xfrm rot="1039853">
            <a:off x="5168712" y="861515"/>
            <a:ext cx="2747328" cy="1137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bril Fatface"/>
                <a:ea typeface="Abril Fatface"/>
                <a:cs typeface="Abril Fatface"/>
                <a:sym typeface="Abril Fatface"/>
              </a:rPr>
              <a:t>¡Hola! </a:t>
            </a:r>
            <a:endParaRPr sz="3000"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bril Fatface"/>
                <a:ea typeface="Abril Fatface"/>
                <a:cs typeface="Abril Fatface"/>
                <a:sym typeface="Abril Fatface"/>
              </a:rPr>
              <a:t>Me llamo Martina.</a:t>
            </a:r>
            <a:endParaRPr sz="3000"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197" name="Shape 197"/>
          <p:cNvSpPr txBox="1"/>
          <p:nvPr/>
        </p:nvSpPr>
        <p:spPr>
          <a:xfrm rot="1039933">
            <a:off x="4651069" y="1315339"/>
            <a:ext cx="3337232" cy="180017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bril Fatface"/>
                <a:ea typeface="Abril Fatface"/>
                <a:cs typeface="Abril Fatface"/>
                <a:sym typeface="Abril Fatface"/>
              </a:rPr>
              <a:t>Soy de España.</a:t>
            </a:r>
            <a:endParaRPr sz="3000"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198" name="Shape 198"/>
          <p:cNvPicPr preferRelativeResize="0"/>
          <p:nvPr/>
        </p:nvPicPr>
        <p:blipFill rotWithShape="1">
          <a:blip r:embed="rId4">
            <a:alphaModFix/>
          </a:blip>
          <a:srcRect b="0" l="0" r="0" t="13141"/>
          <a:stretch/>
        </p:blipFill>
        <p:spPr>
          <a:xfrm rot="-5400000">
            <a:off x="-264875" y="394599"/>
            <a:ext cx="5092700" cy="435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